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notesMasterIdLst>
    <p:notesMasterId r:id="rId9"/>
  </p:notesMasterIdLst>
  <p:sldSz cx="14630400" cy="8229600"/>
  <p:notesSz cx="8229600" cy="14630400"/>
  <p:embeddedFontLst>
    <p:embeddedFont>
      <p:font typeface="Sora Medium"/>
      <p:regular r:id="rId14"/>
    </p:embeddedFont>
    <p:embeddedFont>
      <p:font typeface="Sora Medium"/>
      <p:regular r:id="rId15"/>
    </p:embeddedFont>
    <p:embeddedFont>
      <p:font typeface="Noto Sans TC"/>
      <p:regular r:id="rId16"/>
    </p:embeddedFont>
    <p:embeddedFont>
      <p:font typeface="Noto Sans TC"/>
      <p:regular r:id="rId1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4" Type="http://schemas.openxmlformats.org/officeDocument/2006/relationships/font" Target="fonts/font1.fntdata"/><Relationship Id="rId15" Type="http://schemas.openxmlformats.org/officeDocument/2006/relationships/font" Target="fonts/font2.fntdata"/><Relationship Id="rId16" Type="http://schemas.openxmlformats.org/officeDocument/2006/relationships/font" Target="fonts/font3.fntdata"/><Relationship Id="rId17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157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Одноранговые локальные сети: Принципы и применение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439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Что такое P2P сеть?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56798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Одноранговая (P2P) сеть — это распределенная архитектура, в которой каждый узел (компьютер или устройство) может одновременно выступать как клиент и как сервер. Это кардинально отличается от традиционной клиент-серверной модели, где выделенные серверы предоставляют услуги клиентам.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5274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P2P модель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510861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Все узлы равны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55081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Распределенная нагрузка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99301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Прямое соединение между узлами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527471"/>
            <a:ext cx="36799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Клиент-серверная модель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510861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Централизованный сервер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55081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Сервер несет основную нагрузку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99301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Клиенты взаимодействуют через сервер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91602"/>
            <a:ext cx="121580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Основные компоненты и принципы работы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54010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6880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Узлы (Пиры)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178498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Каждое устройство в сети. Может быть как поставщиком, так и потребителем ресурсов.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2554010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6880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Общие ресурсы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178498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Файлы, принтеры или другие данные, доступные для обмена между узлами.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2554010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6880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Прямая связь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178498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Узлы взаимодействуют напрямую без центрального сервера. Обнаружение узлов происходит через различные механизмы.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11207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Принцип работы P2P сети основан на прямом обмене информацией и ресурсами между равноправными участниками, что обеспечивает децентрализацию и отказоустойчивость.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8906" y="604123"/>
            <a:ext cx="13092589" cy="1373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Преимущества P2P: Простота, экономичность, отказоустойчивость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768906" y="2416493"/>
            <a:ext cx="6436400" cy="2496026"/>
          </a:xfrm>
          <a:prstGeom prst="roundRect">
            <a:avLst>
              <a:gd name="adj" fmla="val 1320"/>
            </a:avLst>
          </a:prstGeom>
          <a:solidFill>
            <a:srgbClr val="26262B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8576" y="2636163"/>
            <a:ext cx="659011" cy="659011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789" y="2780347"/>
            <a:ext cx="296585" cy="37064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88576" y="3514844"/>
            <a:ext cx="2746296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Простота настройки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988576" y="3989903"/>
            <a:ext cx="5997059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Не требует выделенного сервера или сложной конфигурации.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7424976" y="2416493"/>
            <a:ext cx="6436519" cy="2496026"/>
          </a:xfrm>
          <a:prstGeom prst="roundRect">
            <a:avLst>
              <a:gd name="adj" fmla="val 1320"/>
            </a:avLst>
          </a:prstGeom>
          <a:solidFill>
            <a:srgbClr val="26262B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646" y="2636163"/>
            <a:ext cx="659011" cy="659011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859" y="2780347"/>
            <a:ext cx="296585" cy="37064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4646" y="3514844"/>
            <a:ext cx="2746296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Экономичность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644646" y="3989903"/>
            <a:ext cx="5997178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Снижение затрат на оборудование и обслуживание центрального сервера.</a:t>
            </a:r>
            <a:endParaRPr lang="en-US" sz="1700" dirty="0"/>
          </a:p>
        </p:txBody>
      </p:sp>
      <p:sp>
        <p:nvSpPr>
          <p:cNvPr id="13" name="Shape 7"/>
          <p:cNvSpPr/>
          <p:nvPr/>
        </p:nvSpPr>
        <p:spPr>
          <a:xfrm>
            <a:off x="768906" y="5132189"/>
            <a:ext cx="6436400" cy="2496026"/>
          </a:xfrm>
          <a:prstGeom prst="roundRect">
            <a:avLst>
              <a:gd name="adj" fmla="val 1320"/>
            </a:avLst>
          </a:prstGeom>
          <a:solidFill>
            <a:srgbClr val="26262B"/>
          </a:solidFill>
          <a:ln/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76" y="5351859"/>
            <a:ext cx="659011" cy="659011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789" y="5496044"/>
            <a:ext cx="296585" cy="37064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8576" y="6230541"/>
            <a:ext cx="2759869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Отказоустойчивость</a:t>
            </a:r>
            <a:endParaRPr lang="en-US" sz="2150" dirty="0"/>
          </a:p>
        </p:txBody>
      </p:sp>
      <p:sp>
        <p:nvSpPr>
          <p:cNvPr id="17" name="Text 9"/>
          <p:cNvSpPr/>
          <p:nvPr/>
        </p:nvSpPr>
        <p:spPr>
          <a:xfrm>
            <a:off x="988576" y="6705600"/>
            <a:ext cx="5997059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Отсутствие единой точки отказа; выход из строя одного узла не нарушает работу всей сети.</a:t>
            </a:r>
            <a:endParaRPr lang="en-US" sz="1700" dirty="0"/>
          </a:p>
        </p:txBody>
      </p:sp>
      <p:sp>
        <p:nvSpPr>
          <p:cNvPr id="18" name="Shape 10"/>
          <p:cNvSpPr/>
          <p:nvPr/>
        </p:nvSpPr>
        <p:spPr>
          <a:xfrm>
            <a:off x="7424976" y="5132189"/>
            <a:ext cx="6436519" cy="2496026"/>
          </a:xfrm>
          <a:prstGeom prst="roundRect">
            <a:avLst>
              <a:gd name="adj" fmla="val 1320"/>
            </a:avLst>
          </a:prstGeom>
          <a:solidFill>
            <a:srgbClr val="26262B"/>
          </a:solidFill>
          <a:ln/>
        </p:spPr>
      </p:sp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4646" y="5351859"/>
            <a:ext cx="659011" cy="659011"/>
          </a:xfrm>
          <a:prstGeom prst="rect">
            <a:avLst/>
          </a:prstGeom>
        </p:spPr>
      </p:pic>
      <p:pic>
        <p:nvPicPr>
          <p:cNvPr id="2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5859" y="5496044"/>
            <a:ext cx="296585" cy="370642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7644646" y="6230541"/>
            <a:ext cx="345531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Распределенная нагрузка</a:t>
            </a:r>
            <a:endParaRPr lang="en-US" sz="2150" dirty="0"/>
          </a:p>
        </p:txBody>
      </p:sp>
      <p:sp>
        <p:nvSpPr>
          <p:cNvPr id="22" name="Text 12"/>
          <p:cNvSpPr/>
          <p:nvPr/>
        </p:nvSpPr>
        <p:spPr>
          <a:xfrm>
            <a:off x="7644646" y="6705600"/>
            <a:ext cx="5997178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Чем больше участников, тем больше ресурсов доступно, что повышает производительность.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5730"/>
            <a:ext cx="71416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Недостатки и вызовы P2P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3514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Безопасность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2932628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Повышенный риск распространения вредоносного ПО.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100632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Трудности с контролем доступа и аутентификацией.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268635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Уязвимость к атакам типа "отказ в обслуживании" (DoS).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856321" y="2351484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7AF0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Управление и масштабируемость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856321" y="3286958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Отсутствие централизованного управления затрудняет мониторинг.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56321" y="4817864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Сложности в поиске ресурсов в очень больших сетях.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4856321" y="5985867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Проблемы с обеспечением качества обслуживания (QoS).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570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Сферы применения: От дома до малого бизнеса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56892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6073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Домашние сети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097774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Обмен файлами между устройствами, совместное использование принтеров.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884" y="2756892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36073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Малый бизнес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4097774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Совместная работа над документами, общие ресурсы без выделенного сервера.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277207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6127671"/>
            <a:ext cx="40062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Распределенные хранилища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93790" y="6618089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Децентрализованные файловые системы и облачные сервисы.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84" y="5277207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6127671"/>
            <a:ext cx="41999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Многопользовательские игры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6618089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Прямые соединения между игроками для улучшения производительности.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9135" y="861893"/>
            <a:ext cx="12709684" cy="624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Будущее P2P: Роль в децентрализованных системах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699135" y="1885474"/>
            <a:ext cx="13232130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Одноранговые сети продолжают развиваться, становясь основой для многих инновационных технологий.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998696" y="2929057"/>
            <a:ext cx="6216491" cy="199668"/>
          </a:xfrm>
          <a:prstGeom prst="roundRect">
            <a:avLst>
              <a:gd name="adj" fmla="val 15007"/>
            </a:avLst>
          </a:prstGeom>
          <a:solidFill>
            <a:srgbClr val="26262B"/>
          </a:solidFill>
          <a:ln/>
        </p:spPr>
      </p:sp>
      <p:sp>
        <p:nvSpPr>
          <p:cNvPr id="5" name="Shape 3"/>
          <p:cNvSpPr/>
          <p:nvPr/>
        </p:nvSpPr>
        <p:spPr>
          <a:xfrm>
            <a:off x="699135" y="2729210"/>
            <a:ext cx="599242" cy="599242"/>
          </a:xfrm>
          <a:prstGeom prst="roundRect">
            <a:avLst>
              <a:gd name="adj" fmla="val 76296"/>
            </a:avLst>
          </a:prstGeom>
          <a:solidFill>
            <a:srgbClr val="26262B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916" y="2841605"/>
            <a:ext cx="299561" cy="37445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98803" y="3528179"/>
            <a:ext cx="3255645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Блокчейн и криптовалюты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898803" y="3960019"/>
            <a:ext cx="6116836" cy="639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P2P лежит в основе распределенных реестров, обеспечивая безопасность и прозрачность.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714536" y="2629495"/>
            <a:ext cx="6216610" cy="199668"/>
          </a:xfrm>
          <a:prstGeom prst="roundRect">
            <a:avLst>
              <a:gd name="adj" fmla="val 15007"/>
            </a:avLst>
          </a:prstGeom>
          <a:solidFill>
            <a:srgbClr val="26262B"/>
          </a:solidFill>
          <a:ln/>
        </p:spPr>
      </p:sp>
      <p:sp>
        <p:nvSpPr>
          <p:cNvPr id="10" name="Shape 7"/>
          <p:cNvSpPr/>
          <p:nvPr/>
        </p:nvSpPr>
        <p:spPr>
          <a:xfrm>
            <a:off x="7414974" y="2429649"/>
            <a:ext cx="599242" cy="599242"/>
          </a:xfrm>
          <a:prstGeom prst="roundRect">
            <a:avLst>
              <a:gd name="adj" fmla="val 76296"/>
            </a:avLst>
          </a:prstGeom>
          <a:solidFill>
            <a:srgbClr val="26262B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755" y="2542044"/>
            <a:ext cx="299561" cy="37445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14642" y="3228618"/>
            <a:ext cx="2496860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DeFi и Web3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7614642" y="3660458"/>
            <a:ext cx="6116955" cy="639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Децентрализованные финансы и новая эра интернета строятся на P2P-принципах.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998696" y="5497830"/>
            <a:ext cx="6216491" cy="199668"/>
          </a:xfrm>
          <a:prstGeom prst="roundRect">
            <a:avLst>
              <a:gd name="adj" fmla="val 15007"/>
            </a:avLst>
          </a:prstGeom>
          <a:solidFill>
            <a:srgbClr val="26262B"/>
          </a:solidFill>
          <a:ln/>
        </p:spPr>
      </p:sp>
      <p:sp>
        <p:nvSpPr>
          <p:cNvPr id="15" name="Shape 11"/>
          <p:cNvSpPr/>
          <p:nvPr/>
        </p:nvSpPr>
        <p:spPr>
          <a:xfrm>
            <a:off x="699135" y="5297984"/>
            <a:ext cx="599242" cy="599242"/>
          </a:xfrm>
          <a:prstGeom prst="roundRect">
            <a:avLst>
              <a:gd name="adj" fmla="val 76296"/>
            </a:avLst>
          </a:prstGeom>
          <a:solidFill>
            <a:srgbClr val="26262B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16" y="5410379"/>
            <a:ext cx="299561" cy="37445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898803" y="6096953"/>
            <a:ext cx="2496860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Edge Computing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898803" y="6528792"/>
            <a:ext cx="6116836" cy="639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P2P-архитектуры могут усилить возможности периферийных вычислений, уменьшая задержки.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7714536" y="5198269"/>
            <a:ext cx="6216610" cy="199668"/>
          </a:xfrm>
          <a:prstGeom prst="roundRect">
            <a:avLst>
              <a:gd name="adj" fmla="val 15007"/>
            </a:avLst>
          </a:prstGeom>
          <a:solidFill>
            <a:srgbClr val="26262B"/>
          </a:solidFill>
          <a:ln/>
        </p:spPr>
      </p:sp>
      <p:sp>
        <p:nvSpPr>
          <p:cNvPr id="20" name="Shape 15"/>
          <p:cNvSpPr/>
          <p:nvPr/>
        </p:nvSpPr>
        <p:spPr>
          <a:xfrm>
            <a:off x="7414974" y="4998422"/>
            <a:ext cx="599242" cy="599242"/>
          </a:xfrm>
          <a:prstGeom prst="roundRect">
            <a:avLst>
              <a:gd name="adj" fmla="val 76296"/>
            </a:avLst>
          </a:prstGeom>
          <a:solidFill>
            <a:srgbClr val="26262B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755" y="5110817"/>
            <a:ext cx="299561" cy="374452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14642" y="5797391"/>
            <a:ext cx="3650337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Конфиденциальность данных</a:t>
            </a:r>
            <a:endParaRPr lang="en-US" sz="1950" dirty="0"/>
          </a:p>
        </p:txBody>
      </p:sp>
      <p:sp>
        <p:nvSpPr>
          <p:cNvPr id="23" name="Text 17"/>
          <p:cNvSpPr/>
          <p:nvPr/>
        </p:nvSpPr>
        <p:spPr>
          <a:xfrm>
            <a:off x="7614642" y="6229231"/>
            <a:ext cx="6116955" cy="639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Повышение контроля пользователей над своими данными в децентрализованных средах.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2025-09-16T15:03:45Z</dcterms:created>
  <dcterms:modified xsi:type="dcterms:W3CDTF">2025-09-16T15:03:45Z</dcterms:modified>
</cp:coreProperties>
</file>